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Arial Narrow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jKerUlHhiPg5hmS0q6IepCQohX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ialNarrow-bold.fntdata"/><Relationship Id="rId30" Type="http://schemas.openxmlformats.org/officeDocument/2006/relationships/font" Target="fonts/ArialNarrow-regular.fntdata"/><Relationship Id="rId11" Type="http://schemas.openxmlformats.org/officeDocument/2006/relationships/slide" Target="slides/slide7.xml"/><Relationship Id="rId33" Type="http://schemas.openxmlformats.org/officeDocument/2006/relationships/font" Target="fonts/ArialNarrow-boldItalic.fntdata"/><Relationship Id="rId10" Type="http://schemas.openxmlformats.org/officeDocument/2006/relationships/slide" Target="slides/slide6.xml"/><Relationship Id="rId32" Type="http://schemas.openxmlformats.org/officeDocument/2006/relationships/font" Target="fonts/ArialNarrow-italic.fntdata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ecc07110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eecc07110f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ecc0711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eecc07110f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cc07110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eecc07110f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ecc0711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eecc07110f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ecc07110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eecc07110f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9c75d7b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79c75d7b13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ecc071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eecc07110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ecc0711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eecc07110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ecc0711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eecc07110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ecc0711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2eecc07110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hyperlink" Target="https://tinyurl.com/pass-coding" TargetMode="External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hyperlink" Target="https://tinyurl.com/survey-PASS" TargetMode="External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10" Type="http://schemas.openxmlformats.org/officeDocument/2006/relationships/image" Target="../media/image12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79099" y="2865678"/>
            <a:ext cx="66207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Python, Variables, Statements, Expressions, Functions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45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2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eecc07110f_0_34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eecc07110f_0_3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1 - Print it 💻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7" name="Google Shape;197;g2eecc07110f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eecc07110f_0_34"/>
          <p:cNvSpPr txBox="1"/>
          <p:nvPr/>
        </p:nvSpPr>
        <p:spPr>
          <a:xfrm>
            <a:off x="306050" y="1164950"/>
            <a:ext cx="117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the Coding Platform: </a:t>
            </a:r>
            <a:r>
              <a:rPr lang="en-A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https://tinyurl.com/pass-coding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eecc07110f_0_34"/>
          <p:cNvSpPr txBox="1"/>
          <p:nvPr/>
        </p:nvSpPr>
        <p:spPr>
          <a:xfrm>
            <a:off x="405225" y="2026000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your own block: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eecc07110f_0_34"/>
          <p:cNvSpPr txBox="1"/>
          <p:nvPr/>
        </p:nvSpPr>
        <p:spPr>
          <a:xfrm>
            <a:off x="5662675" y="2498875"/>
            <a:ext cx="66249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comment with your name to an empty line, and add an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end of your block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something you want to say to your mates (a bio? story? greeting?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hatever~~)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use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several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prints plz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code and see 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happen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eecc07110f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225" y="2689025"/>
            <a:ext cx="5022024" cy="282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eecc07110f_0_50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ecc07110f_0_5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2 - Change it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🛠️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8" name="Google Shape;208;g2eecc07110f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eecc07110f_0_50"/>
          <p:cNvSpPr txBox="1"/>
          <p:nvPr/>
        </p:nvSpPr>
        <p:spPr>
          <a:xfrm>
            <a:off x="306050" y="1171600"/>
            <a:ext cx="100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code in Harry’s block, copy and paste it to your area: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g2eecc07110f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787200"/>
            <a:ext cx="11887201" cy="170065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eecc07110f_0_50"/>
          <p:cNvSpPr txBox="1"/>
          <p:nvPr/>
        </p:nvSpPr>
        <p:spPr>
          <a:xfrm>
            <a:off x="306050" y="3487850"/>
            <a:ext cx="7820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“Python” and change them to “Java”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“Java” and change them to “JavaScript”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“JavaScript” and change them to “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“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</a:t>
            </a: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and change them 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word …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n-A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You’re tired?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eecc07110f_0_50"/>
          <p:cNvSpPr txBox="1"/>
          <p:nvPr/>
        </p:nvSpPr>
        <p:spPr>
          <a:xfrm>
            <a:off x="7479525" y="4417450"/>
            <a:ext cx="46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So, another way? 🧐🧐🧐 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eecc07110f_0_56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eecc07110f_0_56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3 - Pack them up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🧳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19" name="Google Shape;219;g2eecc07110f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eecc07110f_0_56"/>
          <p:cNvSpPr txBox="1"/>
          <p:nvPr/>
        </p:nvSpPr>
        <p:spPr>
          <a:xfrm>
            <a:off x="306050" y="1063400"/>
            <a:ext cx="1034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about it: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share your code in activity 1 to others? Copy and Paste?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eecc07110f_0_56"/>
          <p:cNvSpPr txBox="1"/>
          <p:nvPr/>
        </p:nvSpPr>
        <p:spPr>
          <a:xfrm>
            <a:off x="306050" y="2127775"/>
            <a:ext cx="693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you need to run your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deskmate’s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code used in 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each other and ask for their code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their code in your block.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eecc07110f_0_56"/>
          <p:cNvSpPr txBox="1"/>
          <p:nvPr/>
        </p:nvSpPr>
        <p:spPr>
          <a:xfrm>
            <a:off x="1167075" y="4898275"/>
            <a:ext cx="583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would you do this 🧐🧐🧐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Copy and Paste??? 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g2eecc07110f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58050" y="2127775"/>
            <a:ext cx="3615949" cy="361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eecc07110f_0_6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eecc07110f_0_6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Activity 4 - Final challenge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30" name="Google Shape;230;g2eecc07110f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eecc07110f_0_62"/>
          <p:cNvSpPr txBox="1"/>
          <p:nvPr/>
        </p:nvSpPr>
        <p:spPr>
          <a:xfrm>
            <a:off x="306050" y="1114300"/>
            <a:ext cx="11386200" cy="4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50">
                <a:solidFill>
                  <a:srgbClr val="0E0E0E"/>
                </a:solidFill>
              </a:rPr>
              <a:t>You are tasked with creating a simple inventory management system for a small bookstore. The bookstore needs a function to update the stock of books whenever a new shipment arrives. The function should take the current stock and the number of new books as input, update the stock, print out a message indicating the update, and return the updated stock.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A bookstore management system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Update the stock, when new shipment comes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Print out the updated stock</a:t>
            </a:r>
            <a:endParaRPr sz="1750">
              <a:solidFill>
                <a:srgbClr val="0E0E0E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750"/>
              <a:buChar char="●"/>
            </a:pPr>
            <a:r>
              <a:rPr lang="en-AU" sz="1750">
                <a:solidFill>
                  <a:srgbClr val="0E0E0E"/>
                </a:solidFill>
              </a:rPr>
              <a:t>Return the updated stock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750">
                <a:solidFill>
                  <a:srgbClr val="0E0E0E"/>
                </a:solidFill>
              </a:rPr>
              <a:t> </a:t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eecc07110f_0_62"/>
          <p:cNvSpPr txBox="1"/>
          <p:nvPr/>
        </p:nvSpPr>
        <p:spPr>
          <a:xfrm>
            <a:off x="306050" y="449772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eecc07110f_0_62"/>
          <p:cNvSpPr txBox="1"/>
          <p:nvPr/>
        </p:nvSpPr>
        <p:spPr>
          <a:xfrm>
            <a:off x="9613350" y="4623450"/>
            <a:ext cx="438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Tips: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Naming convention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function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variables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1500"/>
              <a:buFont typeface="Calibri"/>
              <a:buAutoNum type="arabicPeriod"/>
            </a:pPr>
            <a:r>
              <a:rPr lang="en-AU" sz="1500">
                <a:solidFill>
                  <a:srgbClr val="006CAB"/>
                </a:solidFill>
                <a:latin typeface="Calibri"/>
                <a:ea typeface="Calibri"/>
                <a:cs typeface="Calibri"/>
                <a:sym typeface="Calibri"/>
              </a:rPr>
              <a:t>Use print</a:t>
            </a:r>
            <a:endParaRPr sz="1500">
              <a:solidFill>
                <a:srgbClr val="006C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eecc07110f_0_11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eecc07110f_0_11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Closure Speaking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40" name="Google Shape;240;g2eecc07110f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eecc07110f_0_112"/>
          <p:cNvSpPr txBox="1"/>
          <p:nvPr/>
        </p:nvSpPr>
        <p:spPr>
          <a:xfrm>
            <a:off x="691225" y="116385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Unable to mark attendance? Email your name and student ID to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find the drive 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receive the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weekly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materials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2eecc07110f_0_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350" y="2884038"/>
            <a:ext cx="271029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eecc07110f_0_112"/>
          <p:cNvSpPr txBox="1"/>
          <p:nvPr/>
        </p:nvSpPr>
        <p:spPr>
          <a:xfrm>
            <a:off x="1331600" y="2391438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eecc07110f_0_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4594" y="2884038"/>
            <a:ext cx="2778164" cy="269492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eecc07110f_0_112"/>
          <p:cNvSpPr txBox="1"/>
          <p:nvPr/>
        </p:nvSpPr>
        <p:spPr>
          <a:xfrm>
            <a:off x="5031775" y="2391438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g2eecc07110f_0_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2709" y="2884037"/>
            <a:ext cx="269492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eecc07110f_0_112"/>
          <p:cNvSpPr txBox="1"/>
          <p:nvPr/>
        </p:nvSpPr>
        <p:spPr>
          <a:xfrm>
            <a:off x="8898263" y="2391438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279c75d7b13_0_50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79c75d7b13_0_5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Closure Speaking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54" name="Google Shape;254;g279c75d7b13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79c75d7b13_0_50"/>
          <p:cNvSpPr txBox="1"/>
          <p:nvPr/>
        </p:nvSpPr>
        <p:spPr>
          <a:xfrm>
            <a:off x="1517250" y="1559750"/>
            <a:ext cx="915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the Beginner survey: </a:t>
            </a:r>
            <a:r>
              <a:rPr lang="en-AU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https://tinyurl.com/survey-PASS</a:t>
            </a:r>
            <a:endParaRPr/>
          </a:p>
        </p:txBody>
      </p:sp>
      <p:pic>
        <p:nvPicPr>
          <p:cNvPr id="256" name="Google Shape;256;g279c75d7b13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3100" y="2209400"/>
            <a:ext cx="3459001" cy="34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ecc07110f_0_88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2" name="Google Shape;262;g2eecc07110f_0_88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</a:t>
            </a: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 You</a:t>
            </a:r>
            <a:endParaRPr b="1" i="0" sz="8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3" name="Google Shape;263;g2eecc07110f_0_88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64" name="Google Shape;264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eecc07110f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29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Jul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1" name="Google Shape;271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6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2" name="Google Shape;272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CL_33 Innovation Walk, Room C107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73" name="Google Shape;273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Attending sessions is not mandatory but highly recommended.</a:t>
            </a:r>
            <a:endParaRPr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Attendance is not assessed.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Unable to mark attendance? Email your name and student ID to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1" sz="19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find the drive 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 receive the </a:t>
            </a:r>
            <a:r>
              <a:rPr lang="en-AU" sz="1900">
                <a:latin typeface="Nunito"/>
                <a:ea typeface="Nunito"/>
                <a:cs typeface="Nunito"/>
                <a:sym typeface="Nunito"/>
              </a:rPr>
              <a:t>weekly</a:t>
            </a:r>
            <a:r>
              <a:rPr lang="en-AU" sz="19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slides: </a:t>
            </a:r>
            <a:r>
              <a:rPr b="1" lang="en-AU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1"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6263" y="3146175"/>
            <a:ext cx="271029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523513" y="2653575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6507" y="3146175"/>
            <a:ext cx="2778164" cy="2694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223688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</a:t>
            </a: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9-10am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14621" y="3146175"/>
            <a:ext cx="2694924" cy="269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9090175" y="265357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Hi </a:t>
            </a: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👋 I am Harry!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-3348" l="25071" r="15602" t="7406"/>
          <a:stretch/>
        </p:blipFill>
        <p:spPr>
          <a:xfrm>
            <a:off x="6763525" y="573825"/>
            <a:ext cx="4547824" cy="49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306050" y="1063400"/>
            <a:ext cx="57948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am your PASS leader for FIT9136.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little about me: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 of </a:t>
            </a: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Information Technology</a:t>
            </a:r>
            <a:r>
              <a:rPr lang="en-A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final semester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Interested in coding and logical thinking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Chill &amp; Honest 🤗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Welcome to questions 🥳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eecc07110f_0_0"/>
          <p:cNvPicPr preferRelativeResize="0"/>
          <p:nvPr/>
        </p:nvPicPr>
        <p:blipFill rotWithShape="1">
          <a:blip r:embed="rId3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eecc07110f_0_0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Little About You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9" name="Google Shape;119;g2eecc07110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eecc07110f_0_0"/>
          <p:cNvSpPr txBox="1"/>
          <p:nvPr/>
        </p:nvSpPr>
        <p:spPr>
          <a:xfrm>
            <a:off x="306050" y="1195350"/>
            <a:ext cx="57948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Activity - </a:t>
            </a:r>
            <a:r>
              <a:rPr b="1" lang="en-AU" sz="2400">
                <a:latin typeface="Calibri"/>
                <a:ea typeface="Calibri"/>
                <a:cs typeface="Calibri"/>
                <a:sym typeface="Calibri"/>
              </a:rPr>
              <a:t>Your turn for the show~~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What is your name?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Do you like programming? Why?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AU" sz="2400">
                <a:latin typeface="Calibri"/>
                <a:ea typeface="Calibri"/>
                <a:cs typeface="Calibri"/>
                <a:sym typeface="Calibri"/>
              </a:rPr>
              <a:t>Do you have a background of coding before?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eecc07110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000" y="547214"/>
            <a:ext cx="4601113" cy="4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432196" y="2559387"/>
            <a:ext cx="5458938" cy="1591276"/>
            <a:chOff x="3977400" y="946003"/>
            <a:chExt cx="4094306" cy="1193487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2" name="Google Shape;132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3" name="Google Shape;133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Practice (70%)</a:t>
              </a:r>
              <a:endParaRPr b="1" sz="23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5343506" y="1222243"/>
              <a:ext cx="27282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Highly related to teaching materials, most are code challenges.</a:t>
              </a:r>
              <a:endParaRPr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4"/>
          <p:cNvGrpSpPr/>
          <p:nvPr/>
        </p:nvGrpSpPr>
        <p:grpSpPr>
          <a:xfrm>
            <a:off x="432196" y="3891845"/>
            <a:ext cx="5458930" cy="1591276"/>
            <a:chOff x="3977400" y="946003"/>
            <a:chExt cx="4094300" cy="1193487"/>
          </a:xfrm>
        </p:grpSpPr>
        <p:grpSp>
          <p:nvGrpSpPr>
            <p:cNvPr id="137" name="Google Shape;137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38" name="Google Shape;138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9" name="Google Shape;139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0" name="Google Shape;140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4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(5%)</a:t>
              </a:r>
              <a:endParaRPr b="1" sz="24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Attendance recording and survey</a:t>
              </a:r>
              <a:endParaRPr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432196" y="1224929"/>
            <a:ext cx="5458930" cy="1591399"/>
            <a:chOff x="3977400" y="946003"/>
            <a:chExt cx="4094300" cy="1193579"/>
          </a:xfrm>
        </p:grpSpPr>
        <p:grpSp>
          <p:nvGrpSpPr>
            <p:cNvPr id="144" name="Google Shape;144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6" name="Google Shape;146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7" name="Google Shape;147;p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Materials Recap (25%)</a:t>
              </a:r>
              <a:endParaRPr b="1" sz="24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AU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Quick review for last week’s materials, and pick up Keywords for weekly practice</a:t>
              </a:r>
              <a:endParaRPr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0" name="Google Shape;15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0509" y="2650543"/>
            <a:ext cx="38862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306060" y="326309"/>
            <a:ext cx="8596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Before We Go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378760" y="1317748"/>
            <a:ext cx="1080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Learning Strategy</a:t>
            </a:r>
            <a:r>
              <a:rPr b="1" lang="en-AU" sz="2000">
                <a:latin typeface="Arial Narrow"/>
                <a:ea typeface="Arial Narrow"/>
                <a:cs typeface="Arial Narrow"/>
                <a:sym typeface="Arial Narrow"/>
              </a:rPr>
              <a:t> - </a:t>
            </a:r>
            <a:r>
              <a:rPr b="1" lang="en-AU" sz="3300">
                <a:latin typeface="Arial Narrow"/>
                <a:ea typeface="Arial Narrow"/>
                <a:cs typeface="Arial Narrow"/>
                <a:sym typeface="Arial Narrow"/>
              </a:rPr>
              <a:t>Problem Solving !!!</a:t>
            </a:r>
            <a:endParaRPr b="1" i="0" sz="33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378750" y="2293450"/>
            <a:ext cx="660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Language is just a </a:t>
            </a: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we use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language matters.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5">
            <a:alphaModFix/>
          </a:blip>
          <a:srcRect b="33226" l="0" r="0" t="31988"/>
          <a:stretch/>
        </p:blipFill>
        <p:spPr>
          <a:xfrm>
            <a:off x="8063450" y="1063400"/>
            <a:ext cx="2970349" cy="10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 b="26674" l="0" r="0" t="27304"/>
          <a:stretch/>
        </p:blipFill>
        <p:spPr>
          <a:xfrm>
            <a:off x="7768025" y="3555550"/>
            <a:ext cx="3561201" cy="1638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5"/>
          <p:cNvCxnSpPr/>
          <p:nvPr/>
        </p:nvCxnSpPr>
        <p:spPr>
          <a:xfrm>
            <a:off x="9485675" y="2096650"/>
            <a:ext cx="24600" cy="14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5"/>
          <p:cNvSpPr txBox="1"/>
          <p:nvPr/>
        </p:nvSpPr>
        <p:spPr>
          <a:xfrm>
            <a:off x="8185050" y="2518300"/>
            <a:ext cx="12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eecc07110f_0_15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eecc07110f_0_15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0" name="Google Shape;170;g2eecc07110f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ecc07110f_0_15"/>
          <p:cNvSpPr txBox="1"/>
          <p:nvPr/>
        </p:nvSpPr>
        <p:spPr>
          <a:xfrm>
            <a:off x="803225" y="1798600"/>
            <a:ext cx="63285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Print</a:t>
            </a:r>
            <a:endParaRPr b="1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Used to display something to the console.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Main method of getting information from the program to the user.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unito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Can be used for debugging.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g2eecc07110f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47007" y="1650559"/>
            <a:ext cx="4025575" cy="3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eecc07110f_0_22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ecc07110f_0_2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9" name="Google Shape;179;g2eecc07110f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eecc07110f_0_22"/>
          <p:cNvSpPr txBox="1"/>
          <p:nvPr/>
        </p:nvSpPr>
        <p:spPr>
          <a:xfrm>
            <a:off x="864000" y="1737825"/>
            <a:ext cx="54354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-AU" sz="2300">
                <a:latin typeface="Nunito"/>
                <a:ea typeface="Nunito"/>
                <a:cs typeface="Nunito"/>
                <a:sym typeface="Nunito"/>
              </a:rPr>
              <a:t>Variables</a:t>
            </a:r>
            <a:endParaRPr b="1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1150"/>
              <a:buFont typeface="Arial"/>
              <a:buChar char="●"/>
            </a:pPr>
            <a:r>
              <a:rPr b="0" i="0" lang="en-AU" sz="23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Variables can store data of different types.</a:t>
            </a:r>
            <a:endParaRPr b="0" i="0" sz="23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16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50"/>
              <a:buFont typeface="Arial"/>
              <a:buChar char="●"/>
            </a:pPr>
            <a:r>
              <a:rPr lang="en-AU" sz="2300">
                <a:latin typeface="Nunito"/>
                <a:ea typeface="Nunito"/>
                <a:cs typeface="Nunito"/>
                <a:sym typeface="Nunito"/>
              </a:rPr>
              <a:t>Provide dynamic manipulation while handling expressions and passing data to functions</a:t>
            </a:r>
            <a:endParaRPr b="0" i="0" sz="23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1" name="Google Shape;181;g2eecc07110f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1025" y="1560234"/>
            <a:ext cx="5587801" cy="321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eecc07110f_0_28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eecc07110f_0_28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-AU" sz="42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Revision - Week 1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8" name="Google Shape;188;g2eecc07110f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eecc07110f_0_28"/>
          <p:cNvSpPr txBox="1"/>
          <p:nvPr/>
        </p:nvSpPr>
        <p:spPr>
          <a:xfrm>
            <a:off x="927568" y="1119074"/>
            <a:ext cx="994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Functions</a:t>
            </a:r>
            <a:br>
              <a:rPr b="1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b="0" i="0" lang="en-AU" sz="20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 Python, function is a group of statements that perform a certain task. </a:t>
            </a:r>
            <a:endParaRPr b="0" i="0" sz="20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diagram of function&#10;&#10;Description automatically generated" id="190" name="Google Shape;190;g2eecc07110f_0_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6419" y="2208253"/>
            <a:ext cx="6182213" cy="347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